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5AF4B-15F8-4CC4-B013-4561A00ACF22}" type="datetimeFigureOut">
              <a:rPr lang="fr-FR" smtClean="0"/>
              <a:t>25/01/2023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01D2D-9D7C-4000-A933-C871E64352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4237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CBE09-7685-40DF-869C-42196CDC5512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5902-9C03-4667-B9FB-3DDC5F2A68A5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07BF7-E763-4DAD-A84A-45DF27F8F545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FD9E-5F3D-496B-99E7-123D85E99E96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9AE82-2569-4AC1-974E-882E60123A90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E7DE-665F-4CBF-A616-32D10B6CC47A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173D-E18C-43F6-AFF3-1F34A36C6477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9D0FF-FF05-4A05-A811-ED3B06F2B2AA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A8658-FFF1-4C4C-9732-E908AA88CE15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B95-255B-4A62-B6FA-2C519D5604CD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26B98-3BC4-4BB3-9C18-DE6D4CCDE8A5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6DC61-62FA-45C7-89EB-16C4D3446C40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E4513-6340-405B-822B-85505BE6E3FC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85FC-F2EA-424B-93EE-4E7A7479C372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D97C4-CFCE-4E40-9F39-1FC70DA067EE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83E8-CEDB-4885-A7A9-3CCABE875669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9BA95-030F-4ACD-B1B0-1F2223614668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0AC0403-47C6-4625-A59E-FADAD8A315E6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976001" y="-149629"/>
            <a:ext cx="8534603" cy="1583576"/>
          </a:xfrm>
        </p:spPr>
        <p:txBody>
          <a:bodyPr>
            <a:normAutofit/>
          </a:bodyPr>
          <a:lstStyle/>
          <a:p>
            <a:pPr algn="ctr"/>
            <a:r>
              <a:rPr lang="fr-FR" sz="4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Projet prototypage Cavalier</a:t>
            </a:r>
            <a:endParaRPr lang="fr-FR" sz="4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676" y="2219062"/>
            <a:ext cx="2605255" cy="4163508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5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434831" y="289405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Sommaire :</a:t>
            </a:r>
            <a:br>
              <a:rPr lang="fr-FR" dirty="0" smtClean="0"/>
            </a:br>
            <a:r>
              <a:rPr lang="fr-FR" dirty="0"/>
              <a:t>	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1- Expression de la problématique</a:t>
            </a:r>
            <a:b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2- Conception préliminaire</a:t>
            </a:r>
            <a:b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3- modélisation 3d</a:t>
            </a:r>
            <a:b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4- simulation et calcul</a:t>
            </a: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468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247841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sz="2800" u="sng" dirty="0">
                <a:latin typeface="Arial" panose="020B0604020202020204" pitchFamily="34" charset="0"/>
                <a:cs typeface="Arial" panose="020B0604020202020204" pitchFamily="34" charset="0"/>
              </a:rPr>
              <a:t>1- Expression de la problématique</a:t>
            </a:r>
            <a:endParaRPr lang="fr-FR" sz="2800" u="sng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323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71045" y="322655"/>
            <a:ext cx="8534400" cy="1507067"/>
          </a:xfrm>
        </p:spPr>
        <p:txBody>
          <a:bodyPr>
            <a:normAutofit/>
          </a:bodyPr>
          <a:lstStyle/>
          <a:p>
            <a:r>
              <a:rPr lang="fr-FR" sz="2400" u="sng" dirty="0">
                <a:latin typeface="Arial" panose="020B0604020202020204" pitchFamily="34" charset="0"/>
                <a:cs typeface="Arial" panose="020B0604020202020204" pitchFamily="34" charset="0"/>
              </a:rPr>
              <a:t>2- Conception préliminaire</a:t>
            </a:r>
            <a:endParaRPr lang="fr-FR" sz="2400" u="sng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52108" y="1828628"/>
            <a:ext cx="2653969" cy="353862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09780" y="1645056"/>
            <a:ext cx="352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Première idée :</a:t>
            </a:r>
            <a:endParaRPr lang="fr-FR" u="sng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76338" y="3487877"/>
            <a:ext cx="2817421" cy="375656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76870" y="896349"/>
            <a:ext cx="3453065" cy="46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0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43031" y="539463"/>
            <a:ext cx="352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Idée final :</a:t>
            </a:r>
            <a:endParaRPr lang="fr-FR" u="sng" dirty="0"/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797142"/>
              </p:ext>
            </p:extLst>
          </p:nvPr>
        </p:nvGraphicFramePr>
        <p:xfrm>
          <a:off x="-3" y="1"/>
          <a:ext cx="12192002" cy="7185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5377">
                  <a:extLst>
                    <a:ext uri="{9D8B030D-6E8A-4147-A177-3AD203B41FA5}">
                      <a16:colId xmlns:a16="http://schemas.microsoft.com/office/drawing/2014/main" val="2527275845"/>
                    </a:ext>
                  </a:extLst>
                </a:gridCol>
                <a:gridCol w="4595309">
                  <a:extLst>
                    <a:ext uri="{9D8B030D-6E8A-4147-A177-3AD203B41FA5}">
                      <a16:colId xmlns:a16="http://schemas.microsoft.com/office/drawing/2014/main" val="493064144"/>
                    </a:ext>
                  </a:extLst>
                </a:gridCol>
                <a:gridCol w="2728685">
                  <a:extLst>
                    <a:ext uri="{9D8B030D-6E8A-4147-A177-3AD203B41FA5}">
                      <a16:colId xmlns:a16="http://schemas.microsoft.com/office/drawing/2014/main" val="620162143"/>
                    </a:ext>
                  </a:extLst>
                </a:gridCol>
                <a:gridCol w="1582058">
                  <a:extLst>
                    <a:ext uri="{9D8B030D-6E8A-4147-A177-3AD203B41FA5}">
                      <a16:colId xmlns:a16="http://schemas.microsoft.com/office/drawing/2014/main" val="3201325592"/>
                    </a:ext>
                  </a:extLst>
                </a:gridCol>
                <a:gridCol w="580573">
                  <a:extLst>
                    <a:ext uri="{9D8B030D-6E8A-4147-A177-3AD203B41FA5}">
                      <a16:colId xmlns:a16="http://schemas.microsoft.com/office/drawing/2014/main" val="3410058815"/>
                    </a:ext>
                  </a:extLst>
                </a:gridCol>
              </a:tblGrid>
              <a:tr h="674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1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Fonction de service </a:t>
                      </a:r>
                      <a:r>
                        <a:rPr lang="fr-FR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1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Critère </a:t>
                      </a:r>
                      <a:r>
                        <a:rPr lang="fr-FR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1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Niveau </a:t>
                      </a:r>
                      <a:r>
                        <a:rPr lang="fr-FR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1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Flexibilité </a:t>
                      </a:r>
                      <a:r>
                        <a:rPr lang="fr-FR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171646"/>
                  </a:ext>
                </a:extLst>
              </a:tr>
              <a:tr h="6071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FP1 : Régler le niveau 	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F1</a:t>
                      </a:r>
                    </a:p>
                    <a:p>
                      <a:r>
                        <a:rPr lang="fr-FR" sz="1600" dirty="0" smtClean="0"/>
                        <a:t>F0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775354"/>
                  </a:ext>
                </a:extLst>
              </a:tr>
              <a:tr h="146154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FP2 : Maintenir et mettre en position 	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Force d’arrachement (selon DTU 25.41) 		 	</a:t>
                      </a:r>
                    </a:p>
                    <a:p>
                      <a:r>
                        <a:rPr lang="fr-F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Durée 	100N durant 24heures 	F0 	</a:t>
                      </a:r>
                    </a:p>
                    <a:p>
                      <a:r>
                        <a:rPr lang="fr-F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Nombre de manipulations 	5 	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 400N 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F1</a:t>
                      </a:r>
                    </a:p>
                    <a:p>
                      <a:r>
                        <a:rPr lang="fr-FR" sz="1600" dirty="0" smtClean="0"/>
                        <a:t>F0</a:t>
                      </a:r>
                    </a:p>
                    <a:p>
                      <a:r>
                        <a:rPr lang="fr-FR" sz="1600" dirty="0" smtClean="0"/>
                        <a:t>F0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674454"/>
                  </a:ext>
                </a:extLst>
              </a:tr>
              <a:tr h="6071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FC1 : Etre manipulable 	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 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F0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037132"/>
                  </a:ext>
                </a:extLst>
              </a:tr>
              <a:tr h="6071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FC2 : S’emboiter 	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Force 	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Panel test 	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F1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70719"/>
                  </a:ext>
                </a:extLst>
              </a:tr>
              <a:tr h="6071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FC3 : Se visser 	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Taraudage 	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M6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F0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994834"/>
                  </a:ext>
                </a:extLst>
              </a:tr>
              <a:tr h="150651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FC4 : Résister à l’ambiance 	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Température durant le montage</a:t>
                      </a:r>
                    </a:p>
                    <a:p>
                      <a:endParaRPr lang="fr-FR" sz="16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Humidité durant le stockage 			</a:t>
                      </a:r>
                    </a:p>
                    <a:p>
                      <a:endParaRPr lang="fr-FR" sz="16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Emboitage avec des résidus de fibre dans la pièce 	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40°C max </a:t>
                      </a:r>
                    </a:p>
                    <a:p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-10°C min  	</a:t>
                      </a:r>
                    </a:p>
                    <a:p>
                      <a:endParaRPr lang="fr-FR" sz="16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6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 100% durant 1 mois </a:t>
                      </a:r>
                    </a:p>
                    <a:p>
                      <a:endParaRPr lang="fr-FR" sz="16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Quelque soit le 	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F2</a:t>
                      </a:r>
                    </a:p>
                    <a:p>
                      <a:r>
                        <a:rPr lang="fr-FR" sz="1600" dirty="0" smtClean="0"/>
                        <a:t>F2</a:t>
                      </a:r>
                    </a:p>
                    <a:p>
                      <a:r>
                        <a:rPr lang="fr-FR" sz="1600" dirty="0" smtClean="0"/>
                        <a:t>F0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593350"/>
                  </a:ext>
                </a:extLst>
              </a:tr>
              <a:tr h="78698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FC5 : Se stocker 	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Nombre de manipulations (hors manipulations d’utilisation normale) 	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5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F0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136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07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43031" y="539463"/>
            <a:ext cx="352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Idée final :</a:t>
            </a:r>
            <a:endParaRPr lang="fr-FR" u="sng" dirty="0"/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389967"/>
              </p:ext>
            </p:extLst>
          </p:nvPr>
        </p:nvGraphicFramePr>
        <p:xfrm>
          <a:off x="0" y="0"/>
          <a:ext cx="12192000" cy="6857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5378">
                  <a:extLst>
                    <a:ext uri="{9D8B030D-6E8A-4147-A177-3AD203B41FA5}">
                      <a16:colId xmlns:a16="http://schemas.microsoft.com/office/drawing/2014/main" val="2527275845"/>
                    </a:ext>
                  </a:extLst>
                </a:gridCol>
                <a:gridCol w="4595308">
                  <a:extLst>
                    <a:ext uri="{9D8B030D-6E8A-4147-A177-3AD203B41FA5}">
                      <a16:colId xmlns:a16="http://schemas.microsoft.com/office/drawing/2014/main" val="493064144"/>
                    </a:ext>
                  </a:extLst>
                </a:gridCol>
                <a:gridCol w="3222935">
                  <a:extLst>
                    <a:ext uri="{9D8B030D-6E8A-4147-A177-3AD203B41FA5}">
                      <a16:colId xmlns:a16="http://schemas.microsoft.com/office/drawing/2014/main" val="620162143"/>
                    </a:ext>
                  </a:extLst>
                </a:gridCol>
                <a:gridCol w="1087807">
                  <a:extLst>
                    <a:ext uri="{9D8B030D-6E8A-4147-A177-3AD203B41FA5}">
                      <a16:colId xmlns:a16="http://schemas.microsoft.com/office/drawing/2014/main" val="3201325592"/>
                    </a:ext>
                  </a:extLst>
                </a:gridCol>
                <a:gridCol w="580572">
                  <a:extLst>
                    <a:ext uri="{9D8B030D-6E8A-4147-A177-3AD203B41FA5}">
                      <a16:colId xmlns:a16="http://schemas.microsoft.com/office/drawing/2014/main" val="3410058815"/>
                    </a:ext>
                  </a:extLst>
                </a:gridCol>
              </a:tblGrid>
              <a:tr h="751490">
                <a:tc>
                  <a:txBody>
                    <a:bodyPr/>
                    <a:lstStyle/>
                    <a:p>
                      <a:r>
                        <a:rPr lang="fr-FR" sz="1800" b="1" i="1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Elément caractérisé </a:t>
                      </a:r>
                      <a:r>
                        <a:rPr lang="fr-FR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i="1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Critère </a:t>
                      </a:r>
                      <a:r>
                        <a:rPr lang="fr-FR" sz="14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endParaRPr lang="fr-FR" sz="1400" dirty="0"/>
                    </a:p>
                  </a:txBody>
                  <a:tcPr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i="1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Niveau </a:t>
                      </a:r>
                      <a:r>
                        <a:rPr lang="fr-FR" sz="14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endParaRPr lang="fr-FR" sz="1400" dirty="0"/>
                    </a:p>
                  </a:txBody>
                  <a:tcPr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i="1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Flexibilité </a:t>
                      </a:r>
                      <a:r>
                        <a:rPr lang="fr-FR" sz="14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endParaRPr lang="fr-FR" sz="1400" dirty="0"/>
                    </a:p>
                  </a:txBody>
                  <a:tcPr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171646"/>
                  </a:ext>
                </a:extLst>
              </a:tr>
              <a:tr h="1068639">
                <a:tc rowSpan="2">
                  <a:txBody>
                    <a:bodyPr/>
                    <a:lstStyle/>
                    <a:p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Technicien plaquiste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Latéralisation</a:t>
                      </a:r>
                      <a:endParaRPr lang="fr-FR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Droitier et gaucher</a:t>
                      </a:r>
                    </a:p>
                    <a:p>
                      <a:endParaRPr lang="fr-FR" sz="1600" dirty="0" smtClean="0"/>
                    </a:p>
                    <a:p>
                      <a:endParaRPr lang="fr-FR" sz="1600" dirty="0" smtClean="0"/>
                    </a:p>
                    <a:p>
                      <a:endParaRPr lang="fr-FR" sz="16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F0</a:t>
                      </a:r>
                    </a:p>
                    <a:p>
                      <a:endParaRPr lang="fr-FR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4800" dirty="0" smtClean="0"/>
                        <a:t>x</a:t>
                      </a:r>
                      <a:endParaRPr lang="fr-FR" sz="4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775354"/>
                  </a:ext>
                </a:extLst>
              </a:tr>
              <a:tr h="335858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Force</a:t>
                      </a:r>
                      <a:endParaRPr lang="fr-FR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Panel</a:t>
                      </a:r>
                      <a:r>
                        <a:rPr lang="fr-FR" sz="1600" baseline="0" dirty="0" smtClean="0"/>
                        <a:t> test</a:t>
                      </a:r>
                      <a:endParaRPr lang="fr-FR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F0</a:t>
                      </a:r>
                      <a:endParaRPr lang="fr-FR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3839678"/>
                  </a:ext>
                </a:extLst>
              </a:tr>
              <a:tr h="580118">
                <a:tc>
                  <a:txBody>
                    <a:bodyPr/>
                    <a:lstStyle/>
                    <a:p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Fourrure intermédiaire 	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Type</a:t>
                      </a:r>
                      <a:endParaRPr lang="fr-FR" sz="1600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F45(cf. donnée client ci-dessous)</a:t>
                      </a:r>
                      <a:endParaRPr lang="fr-FR" sz="1600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F0</a:t>
                      </a:r>
                    </a:p>
                    <a:p>
                      <a:endParaRPr lang="fr-FR" sz="1600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r-FR" sz="3200" dirty="0" smtClean="0"/>
                        <a:t>X</a:t>
                      </a:r>
                      <a:endParaRPr lang="fr-FR" sz="3200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95674454"/>
                  </a:ext>
                </a:extLst>
              </a:tr>
              <a:tr h="1129704">
                <a:tc rowSpan="2">
                  <a:txBody>
                    <a:bodyPr/>
                    <a:lstStyle/>
                    <a:p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Tige filetée 	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Diamètre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 M6</a:t>
                      </a:r>
                    </a:p>
                    <a:p>
                      <a:endParaRPr lang="fr-FR" sz="1600" dirty="0" smtClean="0"/>
                    </a:p>
                    <a:p>
                      <a:endParaRPr lang="fr-FR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F0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smtClean="0"/>
                        <a:t>X</a:t>
                      </a:r>
                    </a:p>
                    <a:p>
                      <a:endParaRPr lang="fr-FR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037132"/>
                  </a:ext>
                </a:extLst>
              </a:tr>
              <a:tr h="335858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Longueur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200mm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F1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652286"/>
                  </a:ext>
                </a:extLst>
              </a:tr>
              <a:tr h="580118">
                <a:tc rowSpan="3">
                  <a:txBody>
                    <a:bodyPr/>
                    <a:lstStyle/>
                    <a:p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Plafond 	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Température</a:t>
                      </a:r>
                      <a:r>
                        <a:rPr lang="fr-FR" sz="1600" baseline="0" dirty="0" smtClean="0"/>
                        <a:t> durant le montage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40°C max    -10°C min 	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F2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70719"/>
                  </a:ext>
                </a:extLst>
              </a:tr>
              <a:tr h="580118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Humidité</a:t>
                      </a:r>
                      <a:r>
                        <a:rPr lang="fr-FR" sz="1600" baseline="0" dirty="0" smtClean="0"/>
                        <a:t> durant le stockage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 100% durant 1 mois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F2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767414"/>
                  </a:ext>
                </a:extLst>
              </a:tr>
              <a:tr h="580118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Isolant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Tout type d’isolant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F0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472461"/>
                  </a:ext>
                </a:extLst>
              </a:tr>
              <a:tr h="580118">
                <a:tc rowSpan="2">
                  <a:txBody>
                    <a:bodyPr/>
                    <a:lstStyle/>
                    <a:p>
                      <a:r>
                        <a:rPr lang="fr-F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Conditionnement 	</a:t>
                      </a:r>
                    </a:p>
                    <a:p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Matière</a:t>
                      </a:r>
                      <a:r>
                        <a:rPr lang="fr-FR" sz="1600" baseline="0" dirty="0" smtClean="0"/>
                        <a:t> boite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Carton</a:t>
                      </a:r>
                    </a:p>
                    <a:p>
                      <a:endParaRPr lang="fr-FR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F0</a:t>
                      </a:r>
                    </a:p>
                    <a:p>
                      <a:r>
                        <a:rPr lang="fr-FR" sz="1600" dirty="0" smtClean="0"/>
                        <a:t>F2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994834"/>
                  </a:ext>
                </a:extLst>
              </a:tr>
              <a:tr h="335858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Quantité dans la boîte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100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F2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883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90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0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43031" y="539463"/>
            <a:ext cx="3527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Idée final :</a:t>
            </a:r>
            <a:endParaRPr lang="fr-FR" u="sng" dirty="0"/>
          </a:p>
        </p:txBody>
      </p:sp>
    </p:spTree>
    <p:extLst>
      <p:ext uri="{BB962C8B-B14F-4D97-AF65-F5344CB8AC3E}">
        <p14:creationId xmlns:p14="http://schemas.microsoft.com/office/powerpoint/2010/main" val="150443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7473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lice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112</TotalTime>
  <Words>199</Words>
  <Application>Microsoft Office PowerPoint</Application>
  <PresentationFormat>Grand écran</PresentationFormat>
  <Paragraphs>107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Secteur</vt:lpstr>
      <vt:lpstr>Projet prototypage Cavalier</vt:lpstr>
      <vt:lpstr>Sommaire :  1- Expression de la problématique  2- Conception préliminaire  3- modélisation 3d  4- simulation et calcul</vt:lpstr>
      <vt:lpstr>1- Expression de la problématique</vt:lpstr>
      <vt:lpstr>2- Conception préliminaire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Region Centre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prototypage Cavalier</dc:title>
  <dc:creator>Yanis GERVELAS</dc:creator>
  <cp:lastModifiedBy>Yanis GERVELAS</cp:lastModifiedBy>
  <cp:revision>11</cp:revision>
  <dcterms:created xsi:type="dcterms:W3CDTF">2023-01-25T08:58:21Z</dcterms:created>
  <dcterms:modified xsi:type="dcterms:W3CDTF">2023-01-25T11:08:44Z</dcterms:modified>
</cp:coreProperties>
</file>